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89" r:id="rId3"/>
    <p:sldId id="292" r:id="rId4"/>
    <p:sldId id="294" r:id="rId5"/>
    <p:sldId id="305" r:id="rId6"/>
    <p:sldId id="302" r:id="rId7"/>
    <p:sldId id="306" r:id="rId8"/>
    <p:sldId id="308" r:id="rId9"/>
    <p:sldId id="295" r:id="rId10"/>
    <p:sldId id="303" r:id="rId11"/>
    <p:sldId id="290" r:id="rId12"/>
    <p:sldId id="276" r:id="rId13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omic Sans MS" panose="030F0702030302020204" pitchFamily="66" charset="0"/>
      <p:regular r:id="rId20"/>
      <p:bold r:id="rId21"/>
    </p:embeddedFont>
    <p:embeddedFont>
      <p:font typeface="Calibri Light" panose="020F0302020204030204" pitchFamily="34" charset="0"/>
      <p:regular r:id="rId22"/>
      <p:italic r:id="rId23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60"/>
  </p:normalViewPr>
  <p:slideViewPr>
    <p:cSldViewPr snapToGrid="0">
      <p:cViewPr varScale="1">
        <p:scale>
          <a:sx n="59" d="100"/>
          <a:sy n="59" d="100"/>
        </p:scale>
        <p:origin x="86" y="41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18F0285-89AA-4637-82A4-63108D30BCB2}" type="datetimeFigureOut">
              <a:rPr lang="ru-RU"/>
              <a:pPr>
                <a:defRPr/>
              </a:pPr>
              <a:t>29.10.2018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EE1C0D7-6775-47E0-AF2D-4B69368467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43020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00E137-6D53-4B4B-ABF9-D4A6F0B607E7}" type="datetimeFigureOut">
              <a:rPr lang="ru-RU"/>
              <a:pPr>
                <a:defRPr/>
              </a:pPr>
              <a:t>29.10.2018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77AB2BD-25F4-4E41-9C11-74A594A102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17626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109783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79666-E111-4AA4-A47D-85F2AF3D03D1}" type="datetime1">
              <a:rPr lang="ru-RU"/>
              <a:pPr>
                <a:defRPr/>
              </a:pPr>
              <a:t>29.10.2018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039B6-558C-482A-AC73-30F0DB2E46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48DC9-E2F0-46A8-864D-DD362F9DC210}" type="datetime1">
              <a:rPr lang="ru-RU"/>
              <a:pPr>
                <a:defRPr/>
              </a:pPr>
              <a:t>29.10.2018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D38D5-9612-4E5B-8B9C-0D0534ACC5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97229-200F-4AEA-829A-AE5CEC76C87B}" type="datetime1">
              <a:rPr lang="ru-RU"/>
              <a:pPr>
                <a:defRPr/>
              </a:pPr>
              <a:t>29.10.2018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3B5AF-292E-4C02-A1F2-7DCD767526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86F3E-0D5B-4B95-AF28-39C4991AB4FD}" type="datetime1">
              <a:rPr lang="ru-RU"/>
              <a:pPr>
                <a:defRPr/>
              </a:pPr>
              <a:t>29.10.2018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F25B3-22B2-45E5-BC56-F2074E54FC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95C86-4214-4FF7-9B10-97FE9815A2DF}" type="datetime1">
              <a:rPr lang="ru-RU"/>
              <a:pPr>
                <a:defRPr/>
              </a:pPr>
              <a:t>29.10.2018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49F0A-55B4-4FA0-B80D-C6DD439A11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0FA6F-4793-4B6C-952F-5B76EEB78E54}" type="datetime1">
              <a:rPr lang="ru-RU"/>
              <a:pPr>
                <a:defRPr/>
              </a:pPr>
              <a:t>29.10.2018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42F1D-FC51-4ED2-A943-6216894D2C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2E79E-766A-4C63-A64A-F63B92FE56CA}" type="datetime1">
              <a:rPr lang="ru-RU"/>
              <a:pPr>
                <a:defRPr/>
              </a:pPr>
              <a:t>29.10.2018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FB2B0-1D83-4C72-A48A-9C336E13FE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87570-2B46-45F2-ADE4-17FA8603F55C}" type="datetime1">
              <a:rPr lang="ru-RU"/>
              <a:pPr>
                <a:defRPr/>
              </a:pPr>
              <a:t>29.10.2018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295C4-7E93-45AC-8307-D70F5F2490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28CB5-7389-4AD7-A417-537533CD7E58}" type="datetime1">
              <a:rPr lang="ru-RU"/>
              <a:pPr>
                <a:defRPr/>
              </a:pPr>
              <a:t>29.10.2018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177D3-F43A-4BA9-8760-1C1FA71E62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B7526-57CA-40AC-8D4E-19F8476AE056}" type="datetime1">
              <a:rPr lang="ru-RU"/>
              <a:pPr>
                <a:defRPr/>
              </a:pPr>
              <a:t>29.10.2018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8FC80-ACBA-4C51-BD14-58D4FDFB63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CF771-CDD2-4B81-816F-212394881709}" type="datetime1">
              <a:rPr lang="ru-RU"/>
              <a:pPr>
                <a:defRPr/>
              </a:pPr>
              <a:t>29.10.2018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9E575-BA35-45B8-8EEE-1C83AE8B55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CC0F14-1C81-4C25-BF23-2A816A7B304D}" type="datetime1">
              <a:rPr lang="ru-RU"/>
              <a:pPr>
                <a:defRPr/>
              </a:pPr>
              <a:t>29.10.2018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68322B-43C6-463F-8279-4C53679695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6688" y="4102100"/>
            <a:ext cx="2949575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6213" y="1371600"/>
            <a:ext cx="9144000" cy="5029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3" name="Прямоугольник 4"/>
          <p:cNvSpPr>
            <a:spLocks noChangeArrowheads="1"/>
          </p:cNvSpPr>
          <p:nvPr/>
        </p:nvSpPr>
        <p:spPr bwMode="auto">
          <a:xfrm>
            <a:off x="914400" y="1792288"/>
            <a:ext cx="10515600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2E75B6"/>
                </a:solidFill>
                <a:cs typeface="Times New Roman" pitchFamily="18" charset="0"/>
              </a:rPr>
              <a:t>АВТОМАТИЗИРОВАННАЯ ИНФОРМАЦИОННАЯ СИСТЕМА</a:t>
            </a:r>
          </a:p>
          <a:p>
            <a:pPr algn="ctr"/>
            <a:r>
              <a:rPr lang="ru-RU" sz="2800" b="1" dirty="0">
                <a:solidFill>
                  <a:srgbClr val="2E75B6"/>
                </a:solidFill>
                <a:latin typeface="Times New Roman" pitchFamily="18" charset="0"/>
              </a:rPr>
              <a:t/>
            </a:r>
            <a:br>
              <a:rPr lang="ru-RU" sz="2800" b="1" dirty="0">
                <a:solidFill>
                  <a:srgbClr val="2E75B6"/>
                </a:solidFill>
                <a:latin typeface="Times New Roman" pitchFamily="18" charset="0"/>
              </a:rPr>
            </a:br>
            <a:r>
              <a:rPr lang="ru-RU" sz="2800" b="1" dirty="0">
                <a:solidFill>
                  <a:srgbClr val="2E75B6"/>
                </a:solidFill>
                <a:latin typeface="Times New Roman" pitchFamily="18" charset="0"/>
              </a:rPr>
              <a:t>«</a:t>
            </a:r>
            <a:r>
              <a:rPr lang="ru-RU" sz="2400" b="1" dirty="0">
                <a:solidFill>
                  <a:srgbClr val="2E75B6"/>
                </a:solidFill>
                <a:cs typeface="Times New Roman" pitchFamily="18" charset="0"/>
              </a:rPr>
              <a:t>ДИСТАНЦИОННОЕ ОБУЧЕНИЕ И ПОДГОТОВКА УЧАЩИХСЯ с КОНТРОЛЕМ ЗНАНИЙ» в области ПОД/ФТ</a:t>
            </a:r>
          </a:p>
          <a:p>
            <a:pPr algn="ctr"/>
            <a:r>
              <a:rPr lang="ru-RU" sz="2400" dirty="0">
                <a:solidFill>
                  <a:srgbClr val="2E75B6"/>
                </a:solidFill>
                <a:cs typeface="Times New Roman" pitchFamily="18" charset="0"/>
              </a:rPr>
              <a:t>в сети Интернет на портале </a:t>
            </a:r>
            <a:r>
              <a:rPr lang="ru-RU" sz="2400" dirty="0" smtClean="0">
                <a:solidFill>
                  <a:srgbClr val="2E75B6"/>
                </a:solidFill>
                <a:cs typeface="Times New Roman" pitchFamily="18" charset="0"/>
              </a:rPr>
              <a:t>АО </a:t>
            </a:r>
            <a:r>
              <a:rPr lang="ru-RU" sz="2400" dirty="0">
                <a:solidFill>
                  <a:srgbClr val="2E75B6"/>
                </a:solidFill>
                <a:cs typeface="Times New Roman" pitchFamily="18" charset="0"/>
              </a:rPr>
              <a:t>«Комита»</a:t>
            </a:r>
          </a:p>
          <a:p>
            <a:pPr algn="ctr"/>
            <a:endParaRPr lang="ru-RU" sz="2400" dirty="0">
              <a:solidFill>
                <a:srgbClr val="2E75B6"/>
              </a:solidFill>
              <a:cs typeface="Times New Roman" pitchFamily="18" charset="0"/>
            </a:endParaRPr>
          </a:p>
          <a:p>
            <a:pPr algn="ctr"/>
            <a:r>
              <a:rPr lang="ru-RU" sz="2400" dirty="0">
                <a:solidFill>
                  <a:srgbClr val="2E75B6"/>
                </a:solidFill>
                <a:cs typeface="Times New Roman" pitchFamily="18" charset="0"/>
              </a:rPr>
              <a:t>(АИС «ДОПУСК ПОД/ФТ»)</a:t>
            </a:r>
            <a:br>
              <a:rPr lang="ru-RU" sz="2400" dirty="0">
                <a:solidFill>
                  <a:srgbClr val="2E75B6"/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/>
                </a:solidFill>
              </a:rPr>
              <a:t/>
            </a:r>
            <a:br>
              <a:rPr lang="ru-RU" dirty="0">
                <a:solidFill>
                  <a:schemeClr val="accent1"/>
                </a:solidFill>
              </a:rPr>
            </a:br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1BE1D7-D1FB-408E-BA31-32E1346369E8}" type="slidenum">
              <a:rPr lang="ru-RU"/>
              <a:pPr>
                <a:defRPr/>
              </a:pPr>
              <a:t>10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304925" y="3035300"/>
            <a:ext cx="33528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Образец сертификата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3021"/>
            <a:ext cx="4564380" cy="6408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49CE4F-2202-4531-B931-D43473A0CAFF}" type="slidenum">
              <a:rPr lang="ru-RU"/>
              <a:pPr>
                <a:defRPr/>
              </a:pPr>
              <a:t>11</a:t>
            </a:fld>
            <a:endParaRPr lang="ru-RU"/>
          </a:p>
        </p:txBody>
      </p:sp>
      <p:sp>
        <p:nvSpPr>
          <p:cNvPr id="26626" name="Прямоугольник 3"/>
          <p:cNvSpPr>
            <a:spLocks noChangeArrowheads="1"/>
          </p:cNvSpPr>
          <p:nvPr/>
        </p:nvSpPr>
        <p:spPr bwMode="auto">
          <a:xfrm>
            <a:off x="274638" y="1420813"/>
            <a:ext cx="11637962" cy="51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just">
              <a:lnSpc>
                <a:spcPct val="130000"/>
              </a:lnSpc>
            </a:pPr>
            <a:r>
              <a:rPr lang="ru-RU" dirty="0">
                <a:solidFill>
                  <a:srgbClr val="2E75B6"/>
                </a:solidFill>
                <a:cs typeface="Times New Roman" pitchFamily="18" charset="0"/>
              </a:rPr>
              <a:t>Для подтверждения требуемого уровня знаний и умений применять </a:t>
            </a:r>
            <a:r>
              <a:rPr lang="ru-RU">
                <a:solidFill>
                  <a:srgbClr val="2E75B6"/>
                </a:solidFill>
                <a:cs typeface="Times New Roman" pitchFamily="18" charset="0"/>
              </a:rPr>
              <a:t>программное </a:t>
            </a:r>
            <a:r>
              <a:rPr lang="ru-RU" smtClean="0">
                <a:solidFill>
                  <a:srgbClr val="2E75B6"/>
                </a:solidFill>
                <a:cs typeface="Times New Roman" pitchFamily="18" charset="0"/>
              </a:rPr>
              <a:t>обеспечение         </a:t>
            </a:r>
            <a:r>
              <a:rPr lang="ru-RU" dirty="0" smtClean="0">
                <a:solidFill>
                  <a:srgbClr val="2E75B6"/>
                </a:solidFill>
                <a:cs typeface="Times New Roman" pitchFamily="18" charset="0"/>
              </a:rPr>
              <a:t>АО </a:t>
            </a:r>
            <a:r>
              <a:rPr lang="ru-RU" dirty="0">
                <a:solidFill>
                  <a:srgbClr val="2E75B6"/>
                </a:solidFill>
                <a:cs typeface="Times New Roman" pitchFamily="18" charset="0"/>
              </a:rPr>
              <a:t>«Комита» в практической деятельности необходимо:</a:t>
            </a:r>
          </a:p>
          <a:p>
            <a:pPr indent="449263" algn="just">
              <a:lnSpc>
                <a:spcPct val="130000"/>
              </a:lnSpc>
            </a:pPr>
            <a:endParaRPr lang="ru-RU" dirty="0">
              <a:solidFill>
                <a:srgbClr val="2E75B6"/>
              </a:solidFill>
              <a:cs typeface="Times New Roman" pitchFamily="18" charset="0"/>
            </a:endParaRPr>
          </a:p>
          <a:p>
            <a:pPr indent="449263" algn="just">
              <a:buFontTx/>
              <a:buAutoNum type="arabicPeriod"/>
            </a:pPr>
            <a:r>
              <a:rPr lang="ru-RU" dirty="0">
                <a:solidFill>
                  <a:srgbClr val="2E75B6"/>
                </a:solidFill>
                <a:cs typeface="Times New Roman" pitchFamily="18" charset="0"/>
              </a:rPr>
              <a:t>Направить заявку с указанием выбранного информационного материала (курса) АРМ «Финансовый мониторинг» (Положение Банка России </a:t>
            </a:r>
            <a:r>
              <a:rPr lang="ru-RU" dirty="0">
                <a:solidFill>
                  <a:srgbClr val="2E75B6"/>
                </a:solidFill>
                <a:latin typeface="Times New Roman" pitchFamily="18" charset="0"/>
                <a:cs typeface="Times New Roman" pitchFamily="18" charset="0"/>
              </a:rPr>
              <a:t>№ 321-П</a:t>
            </a:r>
            <a:r>
              <a:rPr lang="ru-RU" dirty="0">
                <a:solidFill>
                  <a:srgbClr val="2E75B6"/>
                </a:solidFill>
                <a:cs typeface="Times New Roman" pitchFamily="18" charset="0"/>
              </a:rPr>
              <a:t>) и (или) АРМ «Стратег КО» (Положение Банка России </a:t>
            </a:r>
            <a:r>
              <a:rPr lang="ru-RU" dirty="0">
                <a:solidFill>
                  <a:srgbClr val="2E75B6"/>
                </a:solidFill>
                <a:latin typeface="Times New Roman" pitchFamily="18" charset="0"/>
                <a:cs typeface="Times New Roman" pitchFamily="18" charset="0"/>
              </a:rPr>
              <a:t>№ 443-П</a:t>
            </a:r>
            <a:r>
              <a:rPr lang="ru-RU" dirty="0">
                <a:solidFill>
                  <a:srgbClr val="2E75B6"/>
                </a:solidFill>
                <a:cs typeface="Times New Roman" pitchFamily="18" charset="0"/>
              </a:rPr>
              <a:t>) на один из электронных адресов, указанных в п.</a:t>
            </a:r>
            <a:r>
              <a:rPr lang="ru-RU" dirty="0">
                <a:solidFill>
                  <a:srgbClr val="2E75B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>
              <a:solidFill>
                <a:srgbClr val="2E75B6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just">
              <a:buFontTx/>
              <a:buAutoNum type="arabicPeriod"/>
            </a:pPr>
            <a:r>
              <a:rPr lang="ru-RU" dirty="0">
                <a:solidFill>
                  <a:srgbClr val="2E75B6"/>
                </a:solidFill>
                <a:cs typeface="Times New Roman" pitchFamily="18" charset="0"/>
              </a:rPr>
              <a:t>Заключить договор. По вопросам заключения договоров обращайтесь по телефону или электронной почте: </a:t>
            </a:r>
          </a:p>
          <a:p>
            <a:pPr indent="449263" algn="just"/>
            <a:r>
              <a:rPr lang="ru-RU" dirty="0">
                <a:solidFill>
                  <a:srgbClr val="2E75B6"/>
                </a:solidFill>
                <a:cs typeface="Times New Roman" pitchFamily="18" charset="0"/>
              </a:rPr>
              <a:t>Емельянова Светлана Николаевна - </a:t>
            </a:r>
            <a:r>
              <a:rPr lang="ru-RU" altLang="ru-RU" dirty="0">
                <a:solidFill>
                  <a:srgbClr val="2E75B6"/>
                </a:solidFill>
                <a:latin typeface="Times New Roman" pitchFamily="18" charset="0"/>
                <a:cs typeface="Times New Roman" pitchFamily="18" charset="0"/>
              </a:rPr>
              <a:t>Svetae@comita.ru </a:t>
            </a:r>
            <a:endParaRPr lang="ru-RU" altLang="ru-RU" dirty="0">
              <a:solidFill>
                <a:srgbClr val="2E75B6"/>
              </a:solidFill>
              <a:latin typeface="Times New Roman" pitchFamily="18" charset="0"/>
            </a:endParaRPr>
          </a:p>
          <a:p>
            <a:pPr indent="449263" algn="just"/>
            <a:r>
              <a:rPr lang="ru-RU" altLang="ru-RU" dirty="0">
                <a:solidFill>
                  <a:srgbClr val="2E75B6"/>
                </a:solidFill>
                <a:cs typeface="Times New Roman" pitchFamily="18" charset="0"/>
              </a:rPr>
              <a:t>Розанова Ирина Владимировна - </a:t>
            </a:r>
            <a:r>
              <a:rPr lang="ru-RU" altLang="ru-RU" dirty="0">
                <a:solidFill>
                  <a:srgbClr val="2E75B6"/>
                </a:solidFill>
                <a:latin typeface="Times New Roman" pitchFamily="18" charset="0"/>
                <a:cs typeface="Times New Roman" pitchFamily="18" charset="0"/>
              </a:rPr>
              <a:t>Irinar@comita.ru </a:t>
            </a:r>
            <a:endParaRPr lang="ru-RU" altLang="ru-RU" dirty="0">
              <a:solidFill>
                <a:srgbClr val="2E75B6"/>
              </a:solidFill>
              <a:latin typeface="Times New Roman" pitchFamily="18" charset="0"/>
            </a:endParaRPr>
          </a:p>
          <a:p>
            <a:pPr indent="449263" eaLnBrk="0" hangingPunct="0"/>
            <a:r>
              <a:rPr lang="ru-RU" altLang="ru-RU" dirty="0">
                <a:solidFill>
                  <a:srgbClr val="2E75B6"/>
                </a:solidFill>
                <a:cs typeface="Times New Roman" pitchFamily="18" charset="0"/>
              </a:rPr>
              <a:t>тел. </a:t>
            </a:r>
            <a:r>
              <a:rPr lang="ru-RU" altLang="ru-RU" dirty="0">
                <a:solidFill>
                  <a:srgbClr val="2E75B6"/>
                </a:solidFill>
                <a:latin typeface="Times New Roman" pitchFamily="18" charset="0"/>
                <a:cs typeface="Times New Roman" pitchFamily="18" charset="0"/>
              </a:rPr>
              <a:t>(812) 578-01-96</a:t>
            </a:r>
            <a:endParaRPr lang="en-US" dirty="0">
              <a:solidFill>
                <a:srgbClr val="2E75B6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eaLnBrk="0" hangingPunct="0">
              <a:buFontTx/>
              <a:buAutoNum type="arabicPeriod" startAt="3"/>
            </a:pPr>
            <a:r>
              <a:rPr lang="ru-RU" dirty="0">
                <a:solidFill>
                  <a:srgbClr val="2E75B6"/>
                </a:solidFill>
                <a:cs typeface="Times New Roman" pitchFamily="18" charset="0"/>
              </a:rPr>
              <a:t>Получить логин и пароль доступа к порталу</a:t>
            </a:r>
          </a:p>
          <a:p>
            <a:pPr indent="449263" algn="just">
              <a:buFontTx/>
              <a:buAutoNum type="arabicPeriod" startAt="3"/>
            </a:pPr>
            <a:r>
              <a:rPr lang="ru-RU" dirty="0">
                <a:solidFill>
                  <a:srgbClr val="2E75B6"/>
                </a:solidFill>
                <a:cs typeface="Times New Roman" pitchFamily="18" charset="0"/>
              </a:rPr>
              <a:t>Изучить информационные материалы, пройти контрольный тест и получить сертификат</a:t>
            </a:r>
          </a:p>
          <a:p>
            <a:pPr indent="449263" algn="just"/>
            <a:r>
              <a:rPr lang="ru-RU" dirty="0">
                <a:solidFill>
                  <a:srgbClr val="2E75B6"/>
                </a:solidFill>
                <a:cs typeface="Times New Roman" pitchFamily="18" charset="0"/>
              </a:rPr>
              <a:t>	</a:t>
            </a:r>
          </a:p>
          <a:p>
            <a:pPr indent="449263" algn="just"/>
            <a:r>
              <a:rPr lang="ru-RU" dirty="0">
                <a:solidFill>
                  <a:srgbClr val="2E75B6"/>
                </a:solidFill>
                <a:cs typeface="Times New Roman" pitchFamily="18" charset="0"/>
              </a:rPr>
              <a:t>Стоимость доступа к одному курсу для одного сотрудника составляет </a:t>
            </a:r>
            <a:r>
              <a:rPr lang="en-US" dirty="0">
                <a:solidFill>
                  <a:srgbClr val="2E75B6"/>
                </a:solidFill>
                <a:latin typeface="Times New Roman" pitchFamily="18" charset="0"/>
                <a:cs typeface="Times New Roman" pitchFamily="18" charset="0"/>
              </a:rPr>
              <a:t>5900</a:t>
            </a:r>
            <a:r>
              <a:rPr lang="en-US" dirty="0">
                <a:solidFill>
                  <a:srgbClr val="2E75B6"/>
                </a:solidFill>
                <a:cs typeface="Times New Roman" pitchFamily="18" charset="0"/>
              </a:rPr>
              <a:t> </a:t>
            </a:r>
            <a:r>
              <a:rPr lang="ru-RU" dirty="0">
                <a:solidFill>
                  <a:srgbClr val="2E75B6"/>
                </a:solidFill>
                <a:cs typeface="Times New Roman" pitchFamily="18" charset="0"/>
              </a:rPr>
              <a:t>руб., включая НДС.  </a:t>
            </a:r>
          </a:p>
          <a:p>
            <a:pPr indent="449263" algn="just"/>
            <a:r>
              <a:rPr lang="ru-RU" dirty="0">
                <a:solidFill>
                  <a:srgbClr val="2E75B6"/>
                </a:solidFill>
                <a:cs typeface="Times New Roman" pitchFamily="18" charset="0"/>
              </a:rPr>
              <a:t>Доступ к порталу</a:t>
            </a:r>
            <a:r>
              <a:rPr lang="en-US" dirty="0">
                <a:solidFill>
                  <a:srgbClr val="2E75B6"/>
                </a:solidFill>
                <a:cs typeface="Times New Roman" pitchFamily="18" charset="0"/>
              </a:rPr>
              <a:t> </a:t>
            </a:r>
            <a:r>
              <a:rPr lang="ru-RU" dirty="0">
                <a:solidFill>
                  <a:srgbClr val="2E75B6"/>
                </a:solidFill>
                <a:cs typeface="Times New Roman" pitchFamily="18" charset="0"/>
              </a:rPr>
              <a:t>для прохождения тестирования открывается на </a:t>
            </a:r>
            <a:r>
              <a:rPr lang="en-US" dirty="0">
                <a:solidFill>
                  <a:srgbClr val="2E75B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>
                <a:solidFill>
                  <a:srgbClr val="2E75B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2E75B6"/>
                </a:solidFill>
                <a:cs typeface="Times New Roman" pitchFamily="18" charset="0"/>
              </a:rPr>
              <a:t>месяца.</a:t>
            </a:r>
            <a:endParaRPr lang="en-US" dirty="0">
              <a:solidFill>
                <a:srgbClr val="2E75B6"/>
              </a:solidFill>
              <a:cs typeface="Times New Roman" pitchFamily="18" charset="0"/>
            </a:endParaRPr>
          </a:p>
          <a:p>
            <a:pPr indent="449263" algn="just">
              <a:lnSpc>
                <a:spcPct val="150000"/>
              </a:lnSpc>
            </a:pPr>
            <a:endParaRPr lang="ru-RU" dirty="0">
              <a:solidFill>
                <a:srgbClr val="2E75B6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eaLnBrk="1" hangingPunct="1">
              <a:buFont typeface="Arial" charset="0"/>
              <a:buNone/>
            </a:pPr>
            <a:endParaRPr lang="ru-RU" sz="2400" b="1" smtClean="0">
              <a:latin typeface="Comic Sans MS" pitchFamily="66" charset="0"/>
              <a:cs typeface="Times New Roman" pitchFamily="18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ru-RU" sz="2400" b="1" smtClean="0">
                <a:solidFill>
                  <a:srgbClr val="2E75B6"/>
                </a:solidFill>
                <a:latin typeface="Arial" charset="0"/>
                <a:cs typeface="Arial" charset="0"/>
              </a:rPr>
              <a:t>Желаем Вам удачного изучения материалов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2400" b="1" smtClean="0">
                <a:solidFill>
                  <a:srgbClr val="2E75B6"/>
                </a:solidFill>
                <a:latin typeface="Arial" charset="0"/>
                <a:cs typeface="Arial" charset="0"/>
              </a:rPr>
              <a:t>и прохождения тестирования!</a:t>
            </a:r>
          </a:p>
          <a:p>
            <a:pPr marL="0" indent="0" eaLnBrk="1" hangingPunct="1"/>
            <a:endParaRPr lang="ru-RU" smtClean="0"/>
          </a:p>
        </p:txBody>
      </p:sp>
      <p:pic>
        <p:nvPicPr>
          <p:cNvPr id="27650" name="Picture 5" descr="j019538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38625" y="3162300"/>
            <a:ext cx="3051175" cy="311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80E611-66A8-4198-9FF7-DA71F2105533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17410" name="Прямоугольник 2"/>
          <p:cNvSpPr>
            <a:spLocks noChangeArrowheads="1"/>
          </p:cNvSpPr>
          <p:nvPr/>
        </p:nvSpPr>
        <p:spPr bwMode="auto">
          <a:xfrm>
            <a:off x="284163" y="1847850"/>
            <a:ext cx="11456987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>
                <a:solidFill>
                  <a:srgbClr val="2E75B6"/>
                </a:solidFill>
                <a:cs typeface="Times New Roman" pitchFamily="18" charset="0"/>
              </a:rPr>
              <a:t>	Портал АИС «ДОПУСК ПОД/ФТ» создан </a:t>
            </a:r>
            <a:r>
              <a:rPr lang="ru-RU" sz="2400" dirty="0" smtClean="0">
                <a:solidFill>
                  <a:srgbClr val="2E75B6"/>
                </a:solidFill>
                <a:cs typeface="Times New Roman" pitchFamily="18" charset="0"/>
              </a:rPr>
              <a:t>АО </a:t>
            </a:r>
            <a:r>
              <a:rPr lang="ru-RU" sz="2400" dirty="0">
                <a:solidFill>
                  <a:srgbClr val="2E75B6"/>
                </a:solidFill>
                <a:cs typeface="Times New Roman" pitchFamily="18" charset="0"/>
              </a:rPr>
              <a:t>«Комита» для получения сотрудниками финансового мониторинга кредитной организации необходимых знаний по работе со своим ПО, предназначенным для информационного взаимодействия с </a:t>
            </a:r>
            <a:r>
              <a:rPr lang="ru-RU" sz="2400" dirty="0" err="1">
                <a:solidFill>
                  <a:srgbClr val="2E75B6"/>
                </a:solidFill>
                <a:cs typeface="Times New Roman" pitchFamily="18" charset="0"/>
              </a:rPr>
              <a:t>Росфинмониторингом</a:t>
            </a:r>
            <a:r>
              <a:rPr lang="ru-RU" sz="2400" dirty="0">
                <a:solidFill>
                  <a:srgbClr val="2E75B6"/>
                </a:solidFill>
                <a:cs typeface="Times New Roman" pitchFamily="18" charset="0"/>
              </a:rPr>
              <a:t> по </a:t>
            </a:r>
            <a:r>
              <a:rPr lang="ru-RU" sz="2400" dirty="0">
                <a:solidFill>
                  <a:srgbClr val="2E75B6"/>
                </a:solidFill>
                <a:latin typeface="Times New Roman" pitchFamily="18" charset="0"/>
                <a:cs typeface="Times New Roman" pitchFamily="18" charset="0"/>
              </a:rPr>
              <a:t>115-ФЗ</a:t>
            </a:r>
            <a:r>
              <a:rPr lang="ru-RU" sz="2400" dirty="0">
                <a:solidFill>
                  <a:srgbClr val="2E75B6"/>
                </a:solidFill>
                <a:cs typeface="Times New Roman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ru-RU" sz="2400" dirty="0">
                <a:solidFill>
                  <a:srgbClr val="2E75B6"/>
                </a:solidFill>
                <a:cs typeface="Times New Roman" pitchFamily="18" charset="0"/>
              </a:rPr>
              <a:t>	Портал обеспечивает круглосуточный дистанционный доступ с любого компьютера, подключенного к сети Интернет, к информационным материалам для изучения и прохождения тестирования.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  <a:buFont typeface="Symbol" pitchFamily="18" charset="2"/>
              <a:buChar char=""/>
            </a:pPr>
            <a:endParaRPr lang="ru-RU" sz="1600" dirty="0">
              <a:solidFill>
                <a:srgbClr val="2E75B6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93D232-6ACF-4C6F-ADAD-FFA8632E0EBE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18434" name="Прямоугольник 3"/>
          <p:cNvSpPr>
            <a:spLocks noChangeArrowheads="1"/>
          </p:cNvSpPr>
          <p:nvPr/>
        </p:nvSpPr>
        <p:spPr bwMode="auto">
          <a:xfrm>
            <a:off x="244475" y="2001838"/>
            <a:ext cx="11664950" cy="391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>
                <a:solidFill>
                  <a:srgbClr val="2E75B6"/>
                </a:solidFill>
                <a:cs typeface="Times New Roman" pitchFamily="18" charset="0"/>
              </a:rPr>
              <a:t>	В настоящее время АИС «ДОПУСК ПОД/ФТ» включает в себя следующие информационные и контрольные материалы для кредитных организаций по темам:</a:t>
            </a:r>
          </a:p>
          <a:p>
            <a:pPr algn="just">
              <a:lnSpc>
                <a:spcPct val="200000"/>
              </a:lnSpc>
              <a:buFont typeface="Symbol" pitchFamily="18" charset="2"/>
              <a:buChar char=""/>
            </a:pPr>
            <a:r>
              <a:rPr lang="en-US" sz="2400">
                <a:solidFill>
                  <a:srgbClr val="2E75B6"/>
                </a:solidFill>
                <a:cs typeface="Times New Roman" pitchFamily="18" charset="0"/>
              </a:rPr>
              <a:t> </a:t>
            </a:r>
            <a:r>
              <a:rPr lang="ru-RU" sz="2400">
                <a:solidFill>
                  <a:srgbClr val="2E75B6"/>
                </a:solidFill>
                <a:cs typeface="Times New Roman" pitchFamily="18" charset="0"/>
              </a:rPr>
              <a:t>АРМ «Финансового мониторинга» (Положение Банка России </a:t>
            </a:r>
            <a:r>
              <a:rPr lang="ru-RU" sz="2400">
                <a:solidFill>
                  <a:srgbClr val="2E75B6"/>
                </a:solidFill>
                <a:latin typeface="Times New Roman" pitchFamily="18" charset="0"/>
                <a:cs typeface="Times New Roman" pitchFamily="18" charset="0"/>
              </a:rPr>
              <a:t>№ 321-П</a:t>
            </a:r>
            <a:r>
              <a:rPr lang="ru-RU" sz="2400">
                <a:solidFill>
                  <a:srgbClr val="2E75B6"/>
                </a:solidFill>
                <a:cs typeface="Times New Roman" pitchFamily="18" charset="0"/>
              </a:rPr>
              <a:t>);</a:t>
            </a:r>
          </a:p>
          <a:p>
            <a:pPr algn="just">
              <a:lnSpc>
                <a:spcPct val="200000"/>
              </a:lnSpc>
              <a:spcAft>
                <a:spcPts val="800"/>
              </a:spcAft>
              <a:buFont typeface="Symbol" pitchFamily="18" charset="2"/>
              <a:buChar char=""/>
            </a:pPr>
            <a:r>
              <a:rPr lang="en-US" sz="2400">
                <a:solidFill>
                  <a:srgbClr val="2E75B6"/>
                </a:solidFill>
                <a:cs typeface="Times New Roman" pitchFamily="18" charset="0"/>
              </a:rPr>
              <a:t> </a:t>
            </a:r>
            <a:r>
              <a:rPr lang="ru-RU" sz="2400">
                <a:solidFill>
                  <a:srgbClr val="2E75B6"/>
                </a:solidFill>
                <a:cs typeface="Times New Roman" pitchFamily="18" charset="0"/>
              </a:rPr>
              <a:t>АРМ «Стратег КО» (Положение Банка России </a:t>
            </a:r>
            <a:r>
              <a:rPr lang="ru-RU" sz="2400">
                <a:solidFill>
                  <a:srgbClr val="2E75B6"/>
                </a:solidFill>
                <a:latin typeface="Times New Roman" pitchFamily="18" charset="0"/>
                <a:cs typeface="Times New Roman" pitchFamily="18" charset="0"/>
              </a:rPr>
              <a:t>№ 443-П</a:t>
            </a:r>
            <a:r>
              <a:rPr lang="ru-RU" sz="2400">
                <a:solidFill>
                  <a:srgbClr val="2E75B6"/>
                </a:solidFill>
                <a:cs typeface="Times New Roman" pitchFamily="18" charset="0"/>
              </a:rPr>
              <a:t>).</a:t>
            </a:r>
          </a:p>
          <a:p>
            <a:pPr algn="just">
              <a:lnSpc>
                <a:spcPct val="160000"/>
              </a:lnSpc>
              <a:spcAft>
                <a:spcPts val="800"/>
              </a:spcAft>
              <a:buFont typeface="Symbol" pitchFamily="18" charset="2"/>
              <a:buNone/>
            </a:pPr>
            <a:r>
              <a:rPr lang="ru-RU" sz="2400">
                <a:solidFill>
                  <a:srgbClr val="2E75B6"/>
                </a:solidFill>
                <a:cs typeface="Times New Roman" pitchFamily="18" charset="0"/>
              </a:rPr>
              <a:t>	В ближайшее время перечень тем будет расширен другими программными продуктами.</a:t>
            </a:r>
            <a:endParaRPr lang="en-US" sz="2400">
              <a:solidFill>
                <a:srgbClr val="2E75B6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AF4758-A93E-4FC9-883F-B0C958D7DD3E}" type="slidenum">
              <a:rPr lang="ru-RU"/>
              <a:pPr>
                <a:defRPr/>
              </a:pPr>
              <a:t>4</a:t>
            </a:fld>
            <a:endParaRPr lang="ru-RU"/>
          </a:p>
        </p:txBody>
      </p:sp>
      <p:sp>
        <p:nvSpPr>
          <p:cNvPr id="19458" name="Прямоугольник 2"/>
          <p:cNvSpPr>
            <a:spLocks noChangeArrowheads="1"/>
          </p:cNvSpPr>
          <p:nvPr/>
        </p:nvSpPr>
        <p:spPr bwMode="auto">
          <a:xfrm>
            <a:off x="482600" y="1397000"/>
            <a:ext cx="1120775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</a:pPr>
            <a:r>
              <a:rPr lang="ru-RU" sz="2400" dirty="0">
                <a:solidFill>
                  <a:srgbClr val="2E75B6"/>
                </a:solidFill>
                <a:cs typeface="Times New Roman" pitchFamily="18" charset="0"/>
              </a:rPr>
              <a:t>	В информационные материалы для </a:t>
            </a:r>
            <a:r>
              <a:rPr lang="ru-RU" sz="2400" dirty="0" smtClean="0">
                <a:solidFill>
                  <a:srgbClr val="2E75B6"/>
                </a:solidFill>
                <a:cs typeface="Times New Roman" pitchFamily="18" charset="0"/>
              </a:rPr>
              <a:t>их самостоятельного </a:t>
            </a:r>
            <a:r>
              <a:rPr lang="ru-RU" sz="2400" dirty="0">
                <a:solidFill>
                  <a:srgbClr val="2E75B6"/>
                </a:solidFill>
                <a:cs typeface="Times New Roman" pitchFamily="18" charset="0"/>
              </a:rPr>
              <a:t>изучения входят разделы с нормативно-правовыми документами</a:t>
            </a:r>
            <a:r>
              <a:rPr lang="en-US" sz="2400" dirty="0">
                <a:solidFill>
                  <a:srgbClr val="2E75B6"/>
                </a:solidFill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2E75B6"/>
                </a:solidFill>
                <a:cs typeface="Times New Roman" pitchFamily="18" charset="0"/>
              </a:rPr>
              <a:t>и документацией на программное обеспечение. Качество изучения информационных материалов может контролироваться с помощью функции самопроверки, по результатам изучения проводится контрольный тест.</a:t>
            </a:r>
          </a:p>
          <a:p>
            <a:pPr algn="just">
              <a:lnSpc>
                <a:spcPct val="140000"/>
              </a:lnSpc>
            </a:pPr>
            <a:r>
              <a:rPr lang="ru-RU" sz="2400" dirty="0">
                <a:solidFill>
                  <a:srgbClr val="2E75B6"/>
                </a:solidFill>
                <a:cs typeface="Times New Roman" pitchFamily="18" charset="0"/>
              </a:rPr>
              <a:t>	При положительных результатах пройдённого теста выдается сертификат, подтверждающий уровень знаний и умений применять программное обеспечение </a:t>
            </a:r>
            <a:r>
              <a:rPr lang="ru-RU" sz="2400" dirty="0" smtClean="0">
                <a:solidFill>
                  <a:srgbClr val="2E75B6"/>
                </a:solidFill>
                <a:cs typeface="Times New Roman" pitchFamily="18" charset="0"/>
              </a:rPr>
              <a:t>АО </a:t>
            </a:r>
            <a:r>
              <a:rPr lang="ru-RU" sz="2400" dirty="0">
                <a:solidFill>
                  <a:srgbClr val="2E75B6"/>
                </a:solidFill>
                <a:cs typeface="Times New Roman" pitchFamily="18" charset="0"/>
              </a:rPr>
              <a:t>«Комита» в практической деятельности. </a:t>
            </a:r>
          </a:p>
          <a:p>
            <a:pPr algn="just">
              <a:lnSpc>
                <a:spcPct val="140000"/>
              </a:lnSpc>
            </a:pPr>
            <a:r>
              <a:rPr lang="ru-RU" sz="2400" b="1" dirty="0">
                <a:solidFill>
                  <a:srgbClr val="2E75B6"/>
                </a:solidFill>
              </a:rPr>
              <a:t>	</a:t>
            </a:r>
            <a:r>
              <a:rPr lang="ru-RU" sz="2400" dirty="0">
                <a:solidFill>
                  <a:srgbClr val="2E75B6"/>
                </a:solidFill>
                <a:cs typeface="Times New Roman" pitchFamily="18" charset="0"/>
              </a:rPr>
              <a:t>Для получения сертификата необходимо набрать не менее </a:t>
            </a:r>
            <a:r>
              <a:rPr lang="ru-RU" sz="2400" dirty="0">
                <a:solidFill>
                  <a:srgbClr val="2E75B6"/>
                </a:solidFill>
                <a:latin typeface="Times New Roman" pitchFamily="18" charset="0"/>
                <a:cs typeface="Times New Roman" pitchFamily="18" charset="0"/>
              </a:rPr>
              <a:t>80%</a:t>
            </a:r>
            <a:r>
              <a:rPr lang="ru-RU" sz="2400" dirty="0">
                <a:solidFill>
                  <a:srgbClr val="2E75B6"/>
                </a:solidFill>
                <a:cs typeface="Times New Roman" pitchFamily="18" charset="0"/>
              </a:rPr>
              <a:t> правильных ответов.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850" y="2030413"/>
            <a:ext cx="4733925" cy="3608387"/>
          </a:xfrm>
        </p:spPr>
        <p:txBody>
          <a:bodyPr>
            <a:normAutofit/>
          </a:bodyPr>
          <a:lstStyle/>
          <a:p>
            <a:pPr marL="342900" indent="-342900" eaLnBrk="1" hangingPunct="1">
              <a:lnSpc>
                <a:spcPct val="70000"/>
              </a:lnSpc>
            </a:pPr>
            <a:r>
              <a:rPr lang="ru-RU" sz="1800" smtClean="0">
                <a:solidFill>
                  <a:srgbClr val="2E75B6"/>
                </a:solidFill>
                <a:latin typeface="Arial" charset="0"/>
                <a:cs typeface="Arial" charset="0"/>
              </a:rPr>
              <a:t>Электронный </a:t>
            </a:r>
            <a:r>
              <a:rPr lang="ru-RU" sz="1800" dirty="0" smtClean="0">
                <a:solidFill>
                  <a:srgbClr val="2E75B6"/>
                </a:solidFill>
                <a:latin typeface="Arial" charset="0"/>
                <a:cs typeface="Arial" charset="0"/>
              </a:rPr>
              <a:t>курс содержит:</a:t>
            </a:r>
          </a:p>
          <a:p>
            <a:pPr marL="342900" indent="-342900" eaLnBrk="1" hangingPunct="1">
              <a:lnSpc>
                <a:spcPct val="70000"/>
              </a:lnSpc>
              <a:buFont typeface="Arial" charset="0"/>
              <a:buAutoNum type="arabicPeriod"/>
            </a:pPr>
            <a:r>
              <a:rPr lang="ru-RU" sz="1800" b="1" dirty="0" smtClean="0">
                <a:solidFill>
                  <a:srgbClr val="2E75B6"/>
                </a:solidFill>
                <a:latin typeface="Arial" charset="0"/>
                <a:cs typeface="Arial" charset="0"/>
              </a:rPr>
              <a:t>Информационные материалы</a:t>
            </a:r>
          </a:p>
          <a:p>
            <a:pPr marL="342900" indent="-342900" eaLnBrk="1" hangingPunct="1">
              <a:lnSpc>
                <a:spcPct val="70000"/>
              </a:lnSpc>
            </a:pPr>
            <a:r>
              <a:rPr lang="en-US" sz="1800" dirty="0" smtClean="0">
                <a:solidFill>
                  <a:srgbClr val="2E75B6"/>
                </a:solidFill>
                <a:latin typeface="Arial" charset="0"/>
                <a:cs typeface="Arial" charset="0"/>
              </a:rPr>
              <a:t>	</a:t>
            </a:r>
            <a:r>
              <a:rPr lang="ru-RU" sz="1800" dirty="0" smtClean="0">
                <a:solidFill>
                  <a:srgbClr val="2E75B6"/>
                </a:solidFill>
                <a:latin typeface="Arial" charset="0"/>
                <a:cs typeface="Arial" charset="0"/>
              </a:rPr>
              <a:t>Состоит из следующих разделов</a:t>
            </a:r>
            <a:r>
              <a:rPr lang="en-US" sz="1800" dirty="0" smtClean="0">
                <a:solidFill>
                  <a:srgbClr val="2E75B6"/>
                </a:solidFill>
                <a:latin typeface="Arial" charset="0"/>
                <a:cs typeface="Arial" charset="0"/>
              </a:rPr>
              <a:t>:</a:t>
            </a:r>
          </a:p>
          <a:p>
            <a:pPr marL="342900" indent="-342900" eaLnBrk="1" hangingPunct="1">
              <a:lnSpc>
                <a:spcPct val="70000"/>
              </a:lnSpc>
            </a:pPr>
            <a:r>
              <a:rPr lang="en-US" sz="1800" dirty="0" smtClean="0">
                <a:solidFill>
                  <a:srgbClr val="2E75B6"/>
                </a:solidFill>
                <a:latin typeface="Arial" charset="0"/>
                <a:cs typeface="Arial" charset="0"/>
              </a:rPr>
              <a:t>	</a:t>
            </a:r>
            <a:r>
              <a:rPr lang="ru-RU" sz="1800" dirty="0" smtClean="0">
                <a:solidFill>
                  <a:srgbClr val="2E75B6"/>
                </a:solidFill>
                <a:latin typeface="Arial" charset="0"/>
                <a:cs typeface="Arial" charset="0"/>
              </a:rPr>
              <a:t>115-ФЗ, 321-П и</a:t>
            </a:r>
            <a:r>
              <a:rPr lang="en-US" sz="1800" dirty="0" smtClean="0">
                <a:solidFill>
                  <a:srgbClr val="2E75B6"/>
                </a:solidFill>
                <a:latin typeface="Arial" charset="0"/>
                <a:cs typeface="Arial" charset="0"/>
              </a:rPr>
              <a:t>/</a:t>
            </a:r>
            <a:r>
              <a:rPr lang="ru-RU" sz="1800" dirty="0" smtClean="0">
                <a:solidFill>
                  <a:srgbClr val="2E75B6"/>
                </a:solidFill>
                <a:latin typeface="Arial" charset="0"/>
                <a:cs typeface="Arial" charset="0"/>
              </a:rPr>
              <a:t>или 443-П, документация и обучающие презентации по АРМ</a:t>
            </a:r>
          </a:p>
          <a:p>
            <a:pPr marL="342900" indent="-342900" eaLnBrk="1" hangingPunct="1">
              <a:lnSpc>
                <a:spcPct val="70000"/>
              </a:lnSpc>
              <a:buFont typeface="Arial" charset="0"/>
              <a:buAutoNum type="arabicPeriod" startAt="2"/>
            </a:pPr>
            <a:r>
              <a:rPr lang="ru-RU" sz="1800" b="1" dirty="0" smtClean="0">
                <a:solidFill>
                  <a:srgbClr val="2E75B6"/>
                </a:solidFill>
                <a:latin typeface="Arial" charset="0"/>
                <a:cs typeface="Arial" charset="0"/>
              </a:rPr>
              <a:t>Самоконтроль знаний</a:t>
            </a:r>
            <a:r>
              <a:rPr lang="ru-RU" sz="1800" dirty="0" smtClean="0">
                <a:solidFill>
                  <a:srgbClr val="2E75B6"/>
                </a:solidFill>
                <a:latin typeface="Arial" charset="0"/>
                <a:cs typeface="Arial" charset="0"/>
              </a:rPr>
              <a:t/>
            </a:r>
            <a:br>
              <a:rPr lang="ru-RU" sz="1800" dirty="0" smtClean="0">
                <a:solidFill>
                  <a:srgbClr val="2E75B6"/>
                </a:solidFill>
                <a:latin typeface="Arial" charset="0"/>
                <a:cs typeface="Arial" charset="0"/>
              </a:rPr>
            </a:br>
            <a:r>
              <a:rPr lang="ru-RU" sz="1800" dirty="0" smtClean="0">
                <a:solidFill>
                  <a:srgbClr val="2E75B6"/>
                </a:solidFill>
                <a:latin typeface="Arial" charset="0"/>
                <a:cs typeface="Arial" charset="0"/>
              </a:rPr>
              <a:t>Состоит из нескольких блоков </a:t>
            </a:r>
            <a:r>
              <a:rPr lang="en-US" sz="1800" dirty="0" smtClean="0">
                <a:solidFill>
                  <a:srgbClr val="2E75B6"/>
                </a:solidFill>
                <a:latin typeface="Arial" charset="0"/>
                <a:cs typeface="Arial" charset="0"/>
              </a:rPr>
              <a:t>        </a:t>
            </a:r>
            <a:r>
              <a:rPr lang="ru-RU" sz="1800" dirty="0" smtClean="0">
                <a:solidFill>
                  <a:srgbClr val="2E75B6"/>
                </a:solidFill>
                <a:latin typeface="Arial" charset="0"/>
                <a:cs typeface="Arial" charset="0"/>
              </a:rPr>
              <a:t>вопросов: 115-ФЗ, 443-П или 321-П, АРМ</a:t>
            </a:r>
          </a:p>
          <a:p>
            <a:pPr marL="342900" indent="-342900" eaLnBrk="1" hangingPunct="1">
              <a:lnSpc>
                <a:spcPct val="70000"/>
              </a:lnSpc>
              <a:buFont typeface="Arial" charset="0"/>
              <a:buAutoNum type="arabicPeriod" startAt="2"/>
            </a:pPr>
            <a:r>
              <a:rPr lang="ru-RU" sz="1800" b="1" dirty="0" smtClean="0">
                <a:solidFill>
                  <a:srgbClr val="2E75B6"/>
                </a:solidFill>
                <a:latin typeface="Arial" charset="0"/>
                <a:cs typeface="Arial" charset="0"/>
              </a:rPr>
              <a:t>Контрольный тест</a:t>
            </a:r>
          </a:p>
          <a:p>
            <a:pPr marL="342900" indent="-342900" eaLnBrk="1" hangingPunct="1">
              <a:lnSpc>
                <a:spcPct val="70000"/>
              </a:lnSpc>
            </a:pPr>
            <a:r>
              <a:rPr lang="en-US" sz="1800" dirty="0" smtClean="0">
                <a:solidFill>
                  <a:srgbClr val="2E75B6"/>
                </a:solidFill>
                <a:latin typeface="Arial" charset="0"/>
                <a:cs typeface="Arial" charset="0"/>
              </a:rPr>
              <a:t>	</a:t>
            </a:r>
            <a:r>
              <a:rPr lang="ru-RU" sz="1800" dirty="0" smtClean="0">
                <a:solidFill>
                  <a:srgbClr val="2E75B6"/>
                </a:solidFill>
                <a:latin typeface="Arial" charset="0"/>
                <a:cs typeface="Arial" charset="0"/>
              </a:rPr>
              <a:t>Состоит из 35</a:t>
            </a:r>
            <a:r>
              <a:rPr lang="en-US" sz="1800" dirty="0" smtClean="0">
                <a:solidFill>
                  <a:srgbClr val="2E75B6"/>
                </a:solidFill>
                <a:latin typeface="Arial" charset="0"/>
                <a:cs typeface="Arial" charset="0"/>
              </a:rPr>
              <a:t> </a:t>
            </a:r>
            <a:r>
              <a:rPr lang="ru-RU" sz="1800" dirty="0" smtClean="0">
                <a:solidFill>
                  <a:srgbClr val="2E75B6"/>
                </a:solidFill>
                <a:latin typeface="Arial" charset="0"/>
                <a:cs typeface="Arial" charset="0"/>
              </a:rPr>
              <a:t>вопросов, выбираемых случайно</a:t>
            </a:r>
            <a:endParaRPr lang="ru-RU" sz="1800" dirty="0" smtClean="0">
              <a:latin typeface="Arial" charset="0"/>
              <a:cs typeface="Arial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00E90E-B01D-4208-A7E9-7ECDE459EBE3}" type="slidenum">
              <a:rPr lang="ru-RU"/>
              <a:pPr>
                <a:defRPr/>
              </a:pPr>
              <a:t>5</a:t>
            </a:fld>
            <a:endParaRPr lang="ru-RU"/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1309688" y="1425575"/>
            <a:ext cx="2625725" cy="6858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000" u="sng">
                <a:solidFill>
                  <a:srgbClr val="2E75B6"/>
                </a:solidFill>
              </a:rPr>
              <a:t>Общий вид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775" y="125277"/>
            <a:ext cx="6764111" cy="6372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5F6FD-5B9C-412C-B2E3-2406458B4CA1}" type="slidenum">
              <a:rPr lang="ru-RU"/>
              <a:pPr>
                <a:defRPr/>
              </a:pPr>
              <a:t>6</a:t>
            </a:fld>
            <a:endParaRPr lang="ru-RU"/>
          </a:p>
        </p:txBody>
      </p:sp>
      <p:pic>
        <p:nvPicPr>
          <p:cNvPr id="21506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35350" y="1879600"/>
            <a:ext cx="8634413" cy="4203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87338" y="1852613"/>
            <a:ext cx="2625725" cy="106045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000" u="sng">
                <a:solidFill>
                  <a:srgbClr val="2E75B6"/>
                </a:solidFill>
              </a:rPr>
              <a:t>Раздел с информационными материалами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7338" y="3278188"/>
            <a:ext cx="2625725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 можно открыть в левой части окна программы или воспользоваться ссылками, нажав на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«Читать далее» или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«Открыть Руководство»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32B469-1ED7-4175-A5A0-7CA87114126A}" type="slidenum">
              <a:rPr lang="ru-RU"/>
              <a:pPr>
                <a:defRPr/>
              </a:pPr>
              <a:t>7</a:t>
            </a:fld>
            <a:endParaRPr lang="ru-RU"/>
          </a:p>
        </p:txBody>
      </p:sp>
      <p:pic>
        <p:nvPicPr>
          <p:cNvPr id="22530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0763" y="1263650"/>
            <a:ext cx="8509000" cy="5053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88913" y="2243138"/>
            <a:ext cx="3103562" cy="8509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000" u="sng">
                <a:solidFill>
                  <a:srgbClr val="2E75B6"/>
                </a:solidFill>
              </a:rPr>
              <a:t>Раздел </a:t>
            </a:r>
            <a:br>
              <a:rPr lang="ru-RU" sz="2000" u="sng">
                <a:solidFill>
                  <a:srgbClr val="2E75B6"/>
                </a:solidFill>
              </a:rPr>
            </a:br>
            <a:r>
              <a:rPr lang="ru-RU" sz="2000" u="sng">
                <a:solidFill>
                  <a:srgbClr val="2E75B6"/>
                </a:solidFill>
              </a:rPr>
              <a:t>«Самоконтроль знаний»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8913" y="3297238"/>
            <a:ext cx="3476625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предназначен для тренировки и самостоятельной проверки знаний.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Тесты можно проходить многократно без учета затраченного времени.</a:t>
            </a:r>
            <a:endParaRPr lang="ru-RU" sz="16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DECE47-21DA-4502-9EF9-B4A9FAA9B915}" type="slidenum">
              <a:rPr lang="ru-RU"/>
              <a:pPr>
                <a:defRPr/>
              </a:pPr>
              <a:t>8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63525" y="1651000"/>
            <a:ext cx="3541713" cy="7016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u="sng">
                <a:solidFill>
                  <a:srgbClr val="2E75B6"/>
                </a:solidFill>
              </a:rPr>
              <a:t>Раздел </a:t>
            </a:r>
            <a:br>
              <a:rPr lang="ru-RU" sz="2000" u="sng">
                <a:solidFill>
                  <a:srgbClr val="2E75B6"/>
                </a:solidFill>
              </a:rPr>
            </a:br>
            <a:r>
              <a:rPr lang="ru-RU" sz="2000" u="sng">
                <a:solidFill>
                  <a:srgbClr val="2E75B6"/>
                </a:solidFill>
              </a:rPr>
              <a:t>«Контрольный тест»</a:t>
            </a:r>
            <a:endParaRPr lang="ru-RU" sz="2000" u="sng"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3525" y="2671763"/>
            <a:ext cx="3681413" cy="28003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проведении контрольного тестирования предъявляются следующие требования: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попыток: 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Время тестирования: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минут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правильных ответов: не менее 80%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Сертификат выдается при выполнении указанных условий.</a:t>
            </a:r>
            <a:endParaRPr lang="ru-RU" sz="1600" i="1" dirty="0">
              <a:latin typeface="+mn-lt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238" y="148051"/>
            <a:ext cx="8238716" cy="62915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14838" y="1773238"/>
            <a:ext cx="3644900" cy="454025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130000"/>
              </a:lnSpc>
            </a:pPr>
            <a:r>
              <a:rPr lang="ru-RU" sz="2000" u="sng" smtClean="0">
                <a:solidFill>
                  <a:srgbClr val="2E75B6"/>
                </a:solidFill>
                <a:latin typeface="Arial" charset="0"/>
                <a:cs typeface="Arial" charset="0"/>
              </a:rPr>
              <a:t>Раздел «Успеваемость»</a:t>
            </a:r>
            <a:endParaRPr lang="ru-RU" sz="2000" b="1" u="sng" smtClean="0">
              <a:solidFill>
                <a:srgbClr val="2E75B6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803400" y="2867025"/>
            <a:ext cx="9378950" cy="371475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1800" smtClean="0">
                <a:solidFill>
                  <a:srgbClr val="2E75B6"/>
                </a:solidFill>
                <a:latin typeface="Arial" charset="0"/>
                <a:cs typeface="Arial" charset="0"/>
              </a:rPr>
              <a:t>В разделе можно посмотреть результаты прохождения контрольного теста</a:t>
            </a:r>
          </a:p>
          <a:p>
            <a:pPr marL="0" indent="0" algn="ctr" eaLnBrk="1" hangingPunct="1">
              <a:buFont typeface="Arial" charset="0"/>
              <a:buNone/>
            </a:pPr>
            <a:endParaRPr lang="ru-RU" sz="180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3135BA-D288-41E0-91EC-18B975E098D6}" type="slidenum">
              <a:rPr lang="ru-RU"/>
              <a:pPr>
                <a:defRPr/>
              </a:pPr>
              <a:t>9</a:t>
            </a:fld>
            <a:endParaRPr lang="ru-RU"/>
          </a:p>
        </p:txBody>
      </p:sp>
      <p:pic>
        <p:nvPicPr>
          <p:cNvPr id="24580" name="Объект 7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466975" y="3543300"/>
            <a:ext cx="8134350" cy="1797050"/>
          </a:xfr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1783</TotalTime>
  <Words>240</Words>
  <Application>Microsoft Office PowerPoint</Application>
  <PresentationFormat>Широкоэкранный</PresentationFormat>
  <Paragraphs>67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Calibri</vt:lpstr>
      <vt:lpstr>Times New Roman</vt:lpstr>
      <vt:lpstr>Comic Sans MS</vt:lpstr>
      <vt:lpstr>Arial</vt:lpstr>
      <vt:lpstr>Symbol</vt:lpstr>
      <vt:lpstr>Calibri Light</vt:lpstr>
      <vt:lpstr>Тема Office</vt:lpstr>
      <vt:lpstr>                            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Раздел «Успеваемость»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Алиса Ефанова</dc:creator>
  <cp:lastModifiedBy>,</cp:lastModifiedBy>
  <cp:revision>252</cp:revision>
  <dcterms:created xsi:type="dcterms:W3CDTF">2015-08-03T11:56:17Z</dcterms:created>
  <dcterms:modified xsi:type="dcterms:W3CDTF">2018-10-29T12:46:57Z</dcterms:modified>
</cp:coreProperties>
</file>